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Nunito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Nunito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Nunito-italic.fntdata"/><Relationship Id="rId25" Type="http://schemas.openxmlformats.org/officeDocument/2006/relationships/font" Target="fonts/Nunito-bold.fntdata"/><Relationship Id="rId27" Type="http://schemas.openxmlformats.org/officeDocument/2006/relationships/font" Target="fonts/Nuni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6e5a690926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6e5a690926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6e5a690926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6e5a690926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6e5a690926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6e5a690926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6e5a690926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6e5a690926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6e5a690926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6e5a690926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6e5a690926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6e5a690926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6e5a690926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6e5a690926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6e5a690926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6e5a690926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6e5a690926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6e5a690926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6e5a690926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6e5a690926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6e5a690926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6e5a690926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6e5a690926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6e5a690926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6e5a690926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6e5a690926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6e5a690926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6e5a690926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6e5a690926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6e5a690926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6e5a690926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6e5a690926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6e5a690926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6e5a690926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SEMINARIO 3: </a:t>
            </a:r>
            <a:r>
              <a:rPr lang="es-419"/>
              <a:t>BÚSQUEDA</a:t>
            </a:r>
            <a:r>
              <a:rPr lang="es-419"/>
              <a:t> EN LA BASE DE DATOS DE SCOPUS 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693849"/>
            <a:ext cx="5361300" cy="4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Shayna Benavides Betancourt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819150" y="8767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s-419" sz="14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En primer lugar planificamos la estrategia. Para ello recurrimos al tesauro DeCS para buscar </a:t>
            </a:r>
            <a:r>
              <a:rPr b="1" i="1" lang="es-419" sz="14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“uso del diagnóstico por imagen y el láser en cirugía oral”, </a:t>
            </a:r>
            <a:r>
              <a:rPr b="1" lang="es-419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 buscar la traduccion en ingles</a:t>
            </a:r>
            <a:r>
              <a:rPr b="1" i="1" lang="es-419" sz="14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s-419" sz="14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Palabras claves y estrategia.</a:t>
            </a:r>
            <a:endParaRPr b="1" sz="14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419" sz="14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-Diagnóstico por Imagen → Diagnostic Imaging</a:t>
            </a:r>
            <a:endParaRPr sz="14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419" sz="14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-Rayos Láser → Lasers</a:t>
            </a:r>
            <a:endParaRPr sz="14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419" sz="14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-Cirugía oral→ Surgery, Oral</a:t>
            </a:r>
            <a:endParaRPr sz="14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4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4"/>
          <p:cNvSpPr/>
          <p:nvPr/>
        </p:nvSpPr>
        <p:spPr>
          <a:xfrm>
            <a:off x="6151425" y="2150925"/>
            <a:ext cx="2173500" cy="15273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4"/>
          <p:cNvSpPr txBox="1"/>
          <p:nvPr/>
        </p:nvSpPr>
        <p:spPr>
          <a:xfrm>
            <a:off x="6151425" y="2150925"/>
            <a:ext cx="1880700" cy="15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>
                <a:latin typeface="Calibri"/>
                <a:ea typeface="Calibri"/>
                <a:cs typeface="Calibri"/>
                <a:sym typeface="Calibri"/>
              </a:rPr>
              <a:t>ESTRATEGIA DE </a:t>
            </a:r>
            <a:r>
              <a:rPr b="1" lang="es-419">
                <a:latin typeface="Calibri"/>
                <a:ea typeface="Calibri"/>
                <a:cs typeface="Calibri"/>
                <a:sym typeface="Calibri"/>
              </a:rPr>
              <a:t>BÚSQUEDA</a:t>
            </a:r>
            <a:r>
              <a:rPr b="1" lang="es-419">
                <a:latin typeface="Calibri"/>
                <a:ea typeface="Calibri"/>
                <a:cs typeface="Calibri"/>
                <a:sym typeface="Calibri"/>
              </a:rPr>
              <a:t>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>
                <a:highlight>
                  <a:srgbClr val="FFFFFF"/>
                </a:highlight>
              </a:rPr>
              <a:t>(“diagnostic imaging” OR lasers) AND “oral surgery”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                             Diagnostic Imaging</a:t>
            </a:r>
            <a:endParaRPr/>
          </a:p>
        </p:txBody>
      </p:sp>
      <p:pic>
        <p:nvPicPr>
          <p:cNvPr id="143" name="Google Shape;14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9475" y="484900"/>
            <a:ext cx="5948534" cy="385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6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               Surgery , Oral </a:t>
            </a:r>
            <a:endParaRPr/>
          </a:p>
        </p:txBody>
      </p:sp>
      <p:pic>
        <p:nvPicPr>
          <p:cNvPr id="149" name="Google Shape;14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9200" y="304800"/>
            <a:ext cx="6173920" cy="385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                  Lasers</a:t>
            </a:r>
            <a:endParaRPr/>
          </a:p>
        </p:txBody>
      </p:sp>
      <p:pic>
        <p:nvPicPr>
          <p:cNvPr id="155" name="Google Shape;15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9125" y="304800"/>
            <a:ext cx="5472898" cy="385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Vamos a Scopus y introducimos las estrategia.</a:t>
            </a:r>
            <a:endParaRPr/>
          </a:p>
        </p:txBody>
      </p:sp>
      <p:sp>
        <p:nvSpPr>
          <p:cNvPr id="161" name="Google Shape;161;p18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2" name="Google Shape;16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3225" y="1990725"/>
            <a:ext cx="7441622" cy="2726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9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Abajo ponemos desde el 2011- actualmente y elegimos “ Review”</a:t>
            </a:r>
            <a:endParaRPr/>
          </a:p>
        </p:txBody>
      </p:sp>
      <p:sp>
        <p:nvSpPr>
          <p:cNvPr id="168" name="Google Shape;168;p19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9" name="Google Shape;16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050" y="1943100"/>
            <a:ext cx="8104901" cy="285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15626"/>
            <a:ext cx="8839198" cy="441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0"/>
          <p:cNvSpPr/>
          <p:nvPr/>
        </p:nvSpPr>
        <p:spPr>
          <a:xfrm>
            <a:off x="6418399" y="883225"/>
            <a:ext cx="2448375" cy="638675"/>
          </a:xfrm>
          <a:custGeom>
            <a:rect b="b" l="l" r="r" t="t"/>
            <a:pathLst>
              <a:path extrusionOk="0" h="25547" w="97935">
                <a:moveTo>
                  <a:pt x="91152" y="2910"/>
                </a:moveTo>
                <a:cubicBezTo>
                  <a:pt x="70763" y="2910"/>
                  <a:pt x="50442" y="0"/>
                  <a:pt x="30053" y="0"/>
                </a:cubicBezTo>
                <a:cubicBezTo>
                  <a:pt x="23218" y="0"/>
                  <a:pt x="17149" y="4575"/>
                  <a:pt x="10518" y="6235"/>
                </a:cubicBezTo>
                <a:cubicBezTo>
                  <a:pt x="6455" y="7252"/>
                  <a:pt x="-889" y="9237"/>
                  <a:pt x="127" y="13300"/>
                </a:cubicBezTo>
                <a:cubicBezTo>
                  <a:pt x="3425" y="26483"/>
                  <a:pt x="25676" y="26291"/>
                  <a:pt x="39197" y="24938"/>
                </a:cubicBezTo>
                <a:cubicBezTo>
                  <a:pt x="57744" y="23082"/>
                  <a:pt x="78223" y="28291"/>
                  <a:pt x="94892" y="19951"/>
                </a:cubicBezTo>
                <a:cubicBezTo>
                  <a:pt x="98628" y="18082"/>
                  <a:pt x="98645" y="10824"/>
                  <a:pt x="96139" y="7482"/>
                </a:cubicBezTo>
                <a:cubicBezTo>
                  <a:pt x="93834" y="4408"/>
                  <a:pt x="89590" y="2494"/>
                  <a:pt x="85748" y="2494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6" name="Google Shape;176;p20"/>
          <p:cNvSpPr txBox="1"/>
          <p:nvPr/>
        </p:nvSpPr>
        <p:spPr>
          <a:xfrm>
            <a:off x="2971800" y="124675"/>
            <a:ext cx="4218600" cy="4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Ponemos el </a:t>
            </a:r>
            <a:r>
              <a:rPr b="1" lang="es-419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más</a:t>
            </a:r>
            <a:r>
              <a:rPr b="1" lang="es-419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 citado.</a:t>
            </a:r>
            <a:endParaRPr b="1">
              <a:solidFill>
                <a:srgbClr val="99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7" name="Google Shape;177;p20"/>
          <p:cNvCxnSpPr/>
          <p:nvPr/>
        </p:nvCxnSpPr>
        <p:spPr>
          <a:xfrm>
            <a:off x="6068300" y="571500"/>
            <a:ext cx="571500" cy="374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8" name="Google Shape;178;p20"/>
          <p:cNvCxnSpPr/>
          <p:nvPr/>
        </p:nvCxnSpPr>
        <p:spPr>
          <a:xfrm>
            <a:off x="1620975" y="2961400"/>
            <a:ext cx="997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9" name="Google Shape;179;p20"/>
          <p:cNvSpPr txBox="1"/>
          <p:nvPr/>
        </p:nvSpPr>
        <p:spPr>
          <a:xfrm>
            <a:off x="374075" y="2400300"/>
            <a:ext cx="1569000" cy="4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latin typeface="Calibri"/>
                <a:ea typeface="Calibri"/>
                <a:cs typeface="Calibri"/>
                <a:sym typeface="Calibri"/>
              </a:rPr>
              <a:t>Este </a:t>
            </a:r>
            <a:r>
              <a:rPr lang="es-419">
                <a:latin typeface="Calibri"/>
                <a:ea typeface="Calibri"/>
                <a:cs typeface="Calibri"/>
                <a:sym typeface="Calibri"/>
              </a:rPr>
              <a:t>sería</a:t>
            </a:r>
            <a:r>
              <a:rPr lang="es-419">
                <a:latin typeface="Calibri"/>
                <a:ea typeface="Calibri"/>
                <a:cs typeface="Calibri"/>
                <a:sym typeface="Calibri"/>
              </a:rPr>
              <a:t> el documento </a:t>
            </a:r>
            <a:r>
              <a:rPr lang="es-419">
                <a:latin typeface="Calibri"/>
                <a:ea typeface="Calibri"/>
                <a:cs typeface="Calibri"/>
                <a:sym typeface="Calibri"/>
              </a:rPr>
              <a:t>más</a:t>
            </a:r>
            <a:r>
              <a:rPr lang="es-419">
                <a:latin typeface="Calibri"/>
                <a:ea typeface="Calibri"/>
                <a:cs typeface="Calibri"/>
                <a:sym typeface="Calibri"/>
              </a:rPr>
              <a:t> citado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1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400"/>
              <a:t>Este </a:t>
            </a:r>
            <a:r>
              <a:rPr lang="es-419" sz="2400"/>
              <a:t>sería</a:t>
            </a:r>
            <a:r>
              <a:rPr lang="es-419" sz="2400"/>
              <a:t> el </a:t>
            </a:r>
            <a:r>
              <a:rPr lang="es-419" sz="2400"/>
              <a:t>artículo</a:t>
            </a:r>
            <a:r>
              <a:rPr lang="es-419" sz="2400"/>
              <a:t> </a:t>
            </a:r>
            <a:r>
              <a:rPr lang="es-419" sz="2400"/>
              <a:t>más</a:t>
            </a:r>
            <a:r>
              <a:rPr lang="es-419" sz="2400"/>
              <a:t> citado, con 753 </a:t>
            </a:r>
            <a:r>
              <a:rPr lang="es-419" sz="2400"/>
              <a:t>visitas</a:t>
            </a:r>
            <a:r>
              <a:rPr lang="es-419" sz="2400"/>
              <a:t> </a:t>
            </a:r>
            <a:endParaRPr sz="2400"/>
          </a:p>
        </p:txBody>
      </p:sp>
      <p:pic>
        <p:nvPicPr>
          <p:cNvPr id="185" name="Google Shape;18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138" y="1703225"/>
            <a:ext cx="7491264" cy="3038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1"/>
          <p:cNvSpPr/>
          <p:nvPr/>
        </p:nvSpPr>
        <p:spPr>
          <a:xfrm>
            <a:off x="6218603" y="2158063"/>
            <a:ext cx="1648725" cy="559875"/>
          </a:xfrm>
          <a:custGeom>
            <a:rect b="b" l="l" r="r" t="t"/>
            <a:pathLst>
              <a:path extrusionOk="0" h="22395" w="65949">
                <a:moveTo>
                  <a:pt x="65893" y="4701"/>
                </a:moveTo>
                <a:cubicBezTo>
                  <a:pt x="46463" y="1468"/>
                  <a:pt x="26186" y="-2075"/>
                  <a:pt x="6872" y="1792"/>
                </a:cubicBezTo>
                <a:cubicBezTo>
                  <a:pt x="3286" y="2510"/>
                  <a:pt x="-666" y="6972"/>
                  <a:pt x="222" y="10520"/>
                </a:cubicBezTo>
                <a:cubicBezTo>
                  <a:pt x="2827" y="20935"/>
                  <a:pt x="19828" y="21327"/>
                  <a:pt x="30564" y="21327"/>
                </a:cubicBezTo>
                <a:cubicBezTo>
                  <a:pt x="40266" y="21327"/>
                  <a:pt x="50651" y="24102"/>
                  <a:pt x="59658" y="20496"/>
                </a:cubicBezTo>
                <a:cubicBezTo>
                  <a:pt x="64905" y="18395"/>
                  <a:pt x="68635" y="3870"/>
                  <a:pt x="62983" y="3870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2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150">
                <a:solidFill>
                  <a:srgbClr val="373737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s-419" sz="1400">
                <a:solidFill>
                  <a:srgbClr val="BF9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La revista que más artículos ha publicado sobre dicho tema y cuántos son</a:t>
            </a:r>
            <a:endParaRPr b="1" sz="1400">
              <a:solidFill>
                <a:srgbClr val="BF9000"/>
              </a:solidFill>
            </a:endParaRPr>
          </a:p>
        </p:txBody>
      </p:sp>
      <p:pic>
        <p:nvPicPr>
          <p:cNvPr id="192" name="Google Shape;19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150" y="1443450"/>
            <a:ext cx="5747237" cy="30384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3" name="Google Shape;193;p22"/>
          <p:cNvCxnSpPr/>
          <p:nvPr/>
        </p:nvCxnSpPr>
        <p:spPr>
          <a:xfrm rot="10800000">
            <a:off x="1984800" y="2587325"/>
            <a:ext cx="11013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4" name="Google Shape;194;p22"/>
          <p:cNvSpPr txBox="1"/>
          <p:nvPr/>
        </p:nvSpPr>
        <p:spPr>
          <a:xfrm>
            <a:off x="3086100" y="1605425"/>
            <a:ext cx="3044700" cy="19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1800">
                <a:highlight>
                  <a:srgbClr val="CFE2F3"/>
                </a:highlight>
                <a:latin typeface="Calibri"/>
                <a:ea typeface="Calibri"/>
                <a:cs typeface="Calibri"/>
                <a:sym typeface="Calibri"/>
              </a:rPr>
              <a:t>Vamos a source title y encontramos la revista donde </a:t>
            </a:r>
            <a:r>
              <a:rPr b="1" lang="es-419" sz="1800">
                <a:highlight>
                  <a:srgbClr val="CFE2F3"/>
                </a:highlight>
                <a:latin typeface="Calibri"/>
                <a:ea typeface="Calibri"/>
                <a:cs typeface="Calibri"/>
                <a:sym typeface="Calibri"/>
              </a:rPr>
              <a:t>más</a:t>
            </a:r>
            <a:r>
              <a:rPr b="1" lang="es-419" sz="1800">
                <a:highlight>
                  <a:srgbClr val="CFE2F3"/>
                </a:highlight>
                <a:latin typeface="Calibri"/>
                <a:ea typeface="Calibri"/>
                <a:cs typeface="Calibri"/>
                <a:sym typeface="Calibri"/>
              </a:rPr>
              <a:t> se ha publicado sobre nuestro tema, en este caso son dos. Tienen 6 </a:t>
            </a:r>
            <a:endParaRPr b="1" sz="1800">
              <a:highlight>
                <a:srgbClr val="CFE2F3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5" name="Google Shape;195;p22"/>
          <p:cNvCxnSpPr/>
          <p:nvPr/>
        </p:nvCxnSpPr>
        <p:spPr>
          <a:xfrm flipH="1">
            <a:off x="2046850" y="3065325"/>
            <a:ext cx="987300" cy="105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3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150">
                <a:solidFill>
                  <a:srgbClr val="37373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s-419" sz="1400">
                <a:solidFill>
                  <a:srgbClr val="BF9000"/>
                </a:solidFill>
                <a:latin typeface="Arial"/>
                <a:ea typeface="Arial"/>
                <a:cs typeface="Arial"/>
                <a:sym typeface="Arial"/>
              </a:rPr>
              <a:t>Selecciona los 5 artículos que te parezcan más pertinentes, </a:t>
            </a:r>
            <a:r>
              <a:rPr b="1" lang="es-419" sz="1400">
                <a:solidFill>
                  <a:srgbClr val="BF9000"/>
                </a:solidFill>
                <a:latin typeface="Arial"/>
                <a:ea typeface="Arial"/>
                <a:cs typeface="Arial"/>
                <a:sym typeface="Arial"/>
              </a:rPr>
              <a:t>exportarlos</a:t>
            </a:r>
            <a:r>
              <a:rPr b="1" lang="es-419" sz="1400">
                <a:solidFill>
                  <a:srgbClr val="BF9000"/>
                </a:solidFill>
                <a:latin typeface="Arial"/>
                <a:ea typeface="Arial"/>
                <a:cs typeface="Arial"/>
                <a:sym typeface="Arial"/>
              </a:rPr>
              <a:t> a tu cuenta de Mendeley y realiza la bibliografía en formato Vancouver.</a:t>
            </a:r>
            <a:endParaRPr b="1" sz="1400">
              <a:solidFill>
                <a:srgbClr val="BF9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37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3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075" y="1578163"/>
            <a:ext cx="6082927" cy="30653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3" name="Google Shape;203;p23"/>
          <p:cNvCxnSpPr/>
          <p:nvPr/>
        </p:nvCxnSpPr>
        <p:spPr>
          <a:xfrm rot="10800000">
            <a:off x="6920200" y="2244425"/>
            <a:ext cx="613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4" name="Google Shape;204;p23"/>
          <p:cNvCxnSpPr/>
          <p:nvPr/>
        </p:nvCxnSpPr>
        <p:spPr>
          <a:xfrm rot="10800000">
            <a:off x="6941000" y="2722425"/>
            <a:ext cx="613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5" name="Google Shape;205;p23"/>
          <p:cNvCxnSpPr/>
          <p:nvPr/>
        </p:nvCxnSpPr>
        <p:spPr>
          <a:xfrm rot="10800000">
            <a:off x="7003575" y="3283525"/>
            <a:ext cx="561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6" name="Google Shape;206;p23"/>
          <p:cNvCxnSpPr/>
          <p:nvPr/>
        </p:nvCxnSpPr>
        <p:spPr>
          <a:xfrm rot="10800000">
            <a:off x="6909925" y="3813475"/>
            <a:ext cx="717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7" name="Google Shape;207;p23"/>
          <p:cNvCxnSpPr/>
          <p:nvPr/>
        </p:nvCxnSpPr>
        <p:spPr>
          <a:xfrm rot="10800000">
            <a:off x="6899575" y="4353800"/>
            <a:ext cx="685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8" name="Google Shape;208;p23"/>
          <p:cNvSpPr txBox="1"/>
          <p:nvPr/>
        </p:nvSpPr>
        <p:spPr>
          <a:xfrm>
            <a:off x="7678850" y="1805838"/>
            <a:ext cx="1101300" cy="26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>
                <a:latin typeface="Calibri"/>
                <a:ea typeface="Calibri"/>
                <a:cs typeface="Calibri"/>
                <a:sym typeface="Calibri"/>
              </a:rPr>
              <a:t>5 </a:t>
            </a:r>
            <a:r>
              <a:rPr b="1" lang="es-419">
                <a:latin typeface="Calibri"/>
                <a:ea typeface="Calibri"/>
                <a:cs typeface="Calibri"/>
                <a:sym typeface="Calibri"/>
              </a:rPr>
              <a:t>artículos</a:t>
            </a:r>
            <a:r>
              <a:rPr b="1" lang="es-419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s-419">
                <a:latin typeface="Calibri"/>
                <a:ea typeface="Calibri"/>
                <a:cs typeface="Calibri"/>
                <a:sym typeface="Calibri"/>
              </a:rPr>
              <a:t>más</a:t>
            </a:r>
            <a:r>
              <a:rPr b="1" lang="es-419">
                <a:latin typeface="Calibri"/>
                <a:ea typeface="Calibri"/>
                <a:cs typeface="Calibri"/>
                <a:sym typeface="Calibri"/>
              </a:rPr>
              <a:t> pertinentes, posteriormente, </a:t>
            </a:r>
            <a:r>
              <a:rPr b="1" lang="es-419">
                <a:latin typeface="Calibri"/>
                <a:ea typeface="Calibri"/>
                <a:cs typeface="Calibri"/>
                <a:sym typeface="Calibri"/>
              </a:rPr>
              <a:t>cliqueamos</a:t>
            </a:r>
            <a:r>
              <a:rPr b="1" lang="es-419">
                <a:latin typeface="Calibri"/>
                <a:ea typeface="Calibri"/>
                <a:cs typeface="Calibri"/>
                <a:sym typeface="Calibri"/>
              </a:rPr>
              <a:t> en “EXPORT</a:t>
            </a:r>
            <a:r>
              <a:rPr lang="es-419">
                <a:latin typeface="Calibri"/>
                <a:ea typeface="Calibri"/>
                <a:cs typeface="Calibri"/>
                <a:sym typeface="Calibri"/>
              </a:rPr>
              <a:t>”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3"/>
          <p:cNvSpPr/>
          <p:nvPr/>
        </p:nvSpPr>
        <p:spPr>
          <a:xfrm>
            <a:off x="1398302" y="1569410"/>
            <a:ext cx="500275" cy="344475"/>
          </a:xfrm>
          <a:custGeom>
            <a:rect b="b" l="l" r="r" t="t"/>
            <a:pathLst>
              <a:path extrusionOk="0" h="13779" w="20011">
                <a:moveTo>
                  <a:pt x="16389" y="1232"/>
                </a:moveTo>
                <a:cubicBezTo>
                  <a:pt x="10495" y="1232"/>
                  <a:pt x="-1252" y="2580"/>
                  <a:pt x="179" y="8298"/>
                </a:cubicBezTo>
                <a:cubicBezTo>
                  <a:pt x="1732" y="14504"/>
                  <a:pt x="16439" y="15682"/>
                  <a:pt x="19298" y="9960"/>
                </a:cubicBezTo>
                <a:cubicBezTo>
                  <a:pt x="20683" y="7189"/>
                  <a:pt x="19827" y="3007"/>
                  <a:pt x="17636" y="816"/>
                </a:cubicBezTo>
                <a:cubicBezTo>
                  <a:pt x="15674" y="-1146"/>
                  <a:pt x="12097" y="1232"/>
                  <a:pt x="9323" y="1232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27800"/>
            <a:ext cx="8839203" cy="3635033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4"/>
          <p:cNvSpPr txBox="1"/>
          <p:nvPr/>
        </p:nvSpPr>
        <p:spPr>
          <a:xfrm>
            <a:off x="5029200" y="259775"/>
            <a:ext cx="3273000" cy="12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>
                <a:latin typeface="Calibri"/>
                <a:ea typeface="Calibri"/>
                <a:cs typeface="Calibri"/>
                <a:sym typeface="Calibri"/>
              </a:rPr>
              <a:t>Le damos al </a:t>
            </a:r>
            <a:r>
              <a:rPr b="1" lang="es-419">
                <a:latin typeface="Calibri"/>
                <a:ea typeface="Calibri"/>
                <a:cs typeface="Calibri"/>
                <a:sym typeface="Calibri"/>
              </a:rPr>
              <a:t>método</a:t>
            </a:r>
            <a:r>
              <a:rPr b="1" lang="es-419">
                <a:latin typeface="Calibri"/>
                <a:ea typeface="Calibri"/>
                <a:cs typeface="Calibri"/>
                <a:sym typeface="Calibri"/>
              </a:rPr>
              <a:t>, RIS format. </a:t>
            </a:r>
            <a:r>
              <a:rPr b="1" lang="es-419">
                <a:latin typeface="Calibri"/>
                <a:ea typeface="Calibri"/>
                <a:cs typeface="Calibri"/>
                <a:sym typeface="Calibri"/>
              </a:rPr>
              <a:t>A Continuación</a:t>
            </a:r>
            <a:r>
              <a:rPr b="1" lang="es-419">
                <a:latin typeface="Calibri"/>
                <a:ea typeface="Calibri"/>
                <a:cs typeface="Calibri"/>
                <a:sym typeface="Calibri"/>
              </a:rPr>
              <a:t>, pinchamos en </a:t>
            </a:r>
            <a:r>
              <a:rPr b="1" lang="es-419">
                <a:latin typeface="Calibri"/>
                <a:ea typeface="Calibri"/>
                <a:cs typeface="Calibri"/>
                <a:sym typeface="Calibri"/>
              </a:rPr>
              <a:t>EXPORTAR</a:t>
            </a:r>
            <a:r>
              <a:rPr b="1" lang="es-419">
                <a:latin typeface="Calibri"/>
                <a:ea typeface="Calibri"/>
                <a:cs typeface="Calibri"/>
                <a:sym typeface="Calibri"/>
              </a:rPr>
              <a:t> que se encuentra en la esquina inferior derecha.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6" name="Google Shape;216;p24"/>
          <p:cNvCxnSpPr>
            <a:stCxn id="215" idx="1"/>
          </p:cNvCxnSpPr>
          <p:nvPr/>
        </p:nvCxnSpPr>
        <p:spPr>
          <a:xfrm flipH="1">
            <a:off x="2826300" y="893675"/>
            <a:ext cx="2202900" cy="633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7" name="Google Shape;217;p24"/>
          <p:cNvSpPr/>
          <p:nvPr/>
        </p:nvSpPr>
        <p:spPr>
          <a:xfrm>
            <a:off x="2230347" y="1522757"/>
            <a:ext cx="956250" cy="571325"/>
          </a:xfrm>
          <a:custGeom>
            <a:rect b="b" l="l" r="r" t="t"/>
            <a:pathLst>
              <a:path extrusionOk="0" h="22853" w="38250">
                <a:moveTo>
                  <a:pt x="28411" y="2682"/>
                </a:moveTo>
                <a:cubicBezTo>
                  <a:pt x="20088" y="2682"/>
                  <a:pt x="10916" y="-2291"/>
                  <a:pt x="3473" y="1435"/>
                </a:cubicBezTo>
                <a:cubicBezTo>
                  <a:pt x="257" y="3045"/>
                  <a:pt x="1267" y="8299"/>
                  <a:pt x="563" y="11826"/>
                </a:cubicBezTo>
                <a:cubicBezTo>
                  <a:pt x="128" y="14004"/>
                  <a:pt x="-592" y="16906"/>
                  <a:pt x="979" y="18477"/>
                </a:cubicBezTo>
                <a:cubicBezTo>
                  <a:pt x="6508" y="24006"/>
                  <a:pt x="16670" y="23283"/>
                  <a:pt x="24255" y="21386"/>
                </a:cubicBezTo>
                <a:cubicBezTo>
                  <a:pt x="28173" y="20406"/>
                  <a:pt x="33452" y="22995"/>
                  <a:pt x="36308" y="20139"/>
                </a:cubicBezTo>
                <a:cubicBezTo>
                  <a:pt x="40190" y="16257"/>
                  <a:pt x="37281" y="7811"/>
                  <a:pt x="33399" y="3929"/>
                </a:cubicBezTo>
                <a:cubicBezTo>
                  <a:pt x="31611" y="2141"/>
                  <a:pt x="28445" y="2682"/>
                  <a:pt x="25917" y="2682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8" name="Google Shape;218;p24"/>
          <p:cNvSpPr/>
          <p:nvPr/>
        </p:nvSpPr>
        <p:spPr>
          <a:xfrm>
            <a:off x="8181825" y="3966124"/>
            <a:ext cx="978150" cy="714175"/>
          </a:xfrm>
          <a:custGeom>
            <a:rect b="b" l="l" r="r" t="t"/>
            <a:pathLst>
              <a:path extrusionOk="0" h="28567" w="39126">
                <a:moveTo>
                  <a:pt x="30590" y="4284"/>
                </a:moveTo>
                <a:cubicBezTo>
                  <a:pt x="23283" y="1546"/>
                  <a:pt x="14088" y="-2082"/>
                  <a:pt x="7314" y="1791"/>
                </a:cubicBezTo>
                <a:cubicBezTo>
                  <a:pt x="1363" y="5193"/>
                  <a:pt x="-2520" y="16894"/>
                  <a:pt x="2327" y="21741"/>
                </a:cubicBezTo>
                <a:cubicBezTo>
                  <a:pt x="8006" y="27420"/>
                  <a:pt x="17570" y="27976"/>
                  <a:pt x="25602" y="27976"/>
                </a:cubicBezTo>
                <a:cubicBezTo>
                  <a:pt x="29366" y="27976"/>
                  <a:pt x="34736" y="29860"/>
                  <a:pt x="36824" y="26729"/>
                </a:cubicBezTo>
                <a:cubicBezTo>
                  <a:pt x="40138" y="21761"/>
                  <a:pt x="39801" y="13079"/>
                  <a:pt x="35578" y="8856"/>
                </a:cubicBezTo>
                <a:cubicBezTo>
                  <a:pt x="33676" y="6954"/>
                  <a:pt x="30829" y="6186"/>
                  <a:pt x="28927" y="4284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Nos descargamos MENDELEY</a:t>
            </a:r>
            <a:endParaRPr/>
          </a:p>
        </p:txBody>
      </p:sp>
      <p:sp>
        <p:nvSpPr>
          <p:cNvPr id="224" name="Google Shape;224;p25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25" name="Google Shape;22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50" y="1683325"/>
            <a:ext cx="7505701" cy="3065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22225"/>
            <a:ext cx="8465626" cy="386887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6"/>
          <p:cNvSpPr txBox="1"/>
          <p:nvPr/>
        </p:nvSpPr>
        <p:spPr>
          <a:xfrm>
            <a:off x="633850" y="270175"/>
            <a:ext cx="7554300" cy="6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latin typeface="Calibri"/>
                <a:ea typeface="Calibri"/>
                <a:cs typeface="Calibri"/>
                <a:sym typeface="Calibri"/>
              </a:rPr>
              <a:t>Creamos una carpeta donde vamos a incluir todos los </a:t>
            </a:r>
            <a:r>
              <a:rPr lang="es-419">
                <a:latin typeface="Calibri"/>
                <a:ea typeface="Calibri"/>
                <a:cs typeface="Calibri"/>
                <a:sym typeface="Calibri"/>
              </a:rPr>
              <a:t>artículos</a:t>
            </a:r>
            <a:r>
              <a:rPr lang="es-419">
                <a:latin typeface="Calibri"/>
                <a:ea typeface="Calibri"/>
                <a:cs typeface="Calibri"/>
                <a:sym typeface="Calibri"/>
              </a:rPr>
              <a:t> que hemos elegido.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2" name="Google Shape;232;p26"/>
          <p:cNvCxnSpPr>
            <a:stCxn id="231" idx="2"/>
          </p:cNvCxnSpPr>
          <p:nvPr/>
        </p:nvCxnSpPr>
        <p:spPr>
          <a:xfrm flipH="1">
            <a:off x="3522400" y="872875"/>
            <a:ext cx="888600" cy="7482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/>
          <p:nvPr/>
        </p:nvSpPr>
        <p:spPr>
          <a:xfrm>
            <a:off x="633850" y="135075"/>
            <a:ext cx="7294500" cy="6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latin typeface="Calibri"/>
                <a:ea typeface="Calibri"/>
                <a:cs typeface="Calibri"/>
                <a:sym typeface="Calibri"/>
              </a:rPr>
              <a:t>Ya tenemos nuestros </a:t>
            </a:r>
            <a:r>
              <a:rPr lang="es-419">
                <a:latin typeface="Calibri"/>
                <a:ea typeface="Calibri"/>
                <a:cs typeface="Calibri"/>
                <a:sym typeface="Calibri"/>
              </a:rPr>
              <a:t>artículos</a:t>
            </a:r>
            <a:r>
              <a:rPr lang="es-419">
                <a:latin typeface="Calibri"/>
                <a:ea typeface="Calibri"/>
                <a:cs typeface="Calibri"/>
                <a:sym typeface="Calibri"/>
              </a:rPr>
              <a:t> en mendeley.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1500" y="890175"/>
            <a:ext cx="7377323" cy="410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8"/>
          <p:cNvSpPr txBox="1"/>
          <p:nvPr/>
        </p:nvSpPr>
        <p:spPr>
          <a:xfrm>
            <a:off x="768925" y="135075"/>
            <a:ext cx="7824300" cy="6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ELEGIR</a:t>
            </a:r>
            <a:r>
              <a:rPr b="1" lang="es-419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 EL FORMATO DE LA </a:t>
            </a:r>
            <a:r>
              <a:rPr b="1" lang="es-419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BIBLIOGRAFÍA</a:t>
            </a:r>
            <a:r>
              <a:rPr b="1" lang="es-419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. VANCOUVER </a:t>
            </a:r>
            <a:endParaRPr b="1">
              <a:solidFill>
                <a:srgbClr val="BF9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2425" y="831375"/>
            <a:ext cx="6559159" cy="400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9"/>
          <p:cNvSpPr txBox="1"/>
          <p:nvPr/>
        </p:nvSpPr>
        <p:spPr>
          <a:xfrm>
            <a:off x="1111825" y="384475"/>
            <a:ext cx="59853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Seleccionamos los 5 </a:t>
            </a:r>
            <a:r>
              <a:rPr b="1" lang="es-419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artículos</a:t>
            </a:r>
            <a:r>
              <a:rPr b="1" lang="es-419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 de nuestra carpeta, y presionamos </a:t>
            </a:r>
            <a:r>
              <a:rPr b="1" lang="es-419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COPIAS</a:t>
            </a:r>
            <a:r>
              <a:rPr b="1" lang="es-419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b="1" lang="es-419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después</a:t>
            </a:r>
            <a:r>
              <a:rPr b="1" lang="es-419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 FORMATTED CITATION</a:t>
            </a:r>
            <a:r>
              <a:rPr lang="es-419"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0" name="Google Shape;25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1825" y="1082875"/>
            <a:ext cx="6582376" cy="3755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0"/>
          <p:cNvSpPr txBox="1"/>
          <p:nvPr/>
        </p:nvSpPr>
        <p:spPr>
          <a:xfrm>
            <a:off x="613075" y="114300"/>
            <a:ext cx="79593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1800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Pegamos la </a:t>
            </a:r>
            <a:r>
              <a:rPr b="1" lang="es-419" sz="1800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bibliografía</a:t>
            </a:r>
            <a:r>
              <a:rPr b="1" lang="es-419" sz="1800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 en un documento y listo. ( en mi caso google docs ya que carezco de word )</a:t>
            </a:r>
            <a:endParaRPr b="1" sz="1800">
              <a:solidFill>
                <a:srgbClr val="BF9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6" name="Google Shape;25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5713" y="827775"/>
            <a:ext cx="6612587" cy="4100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